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1731" autoAdjust="0"/>
  </p:normalViewPr>
  <p:slideViewPr>
    <p:cSldViewPr>
      <p:cViewPr>
        <p:scale>
          <a:sx n="100" d="100"/>
          <a:sy n="100" d="100"/>
        </p:scale>
        <p:origin x="-1518" y="-252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SDET_CODE\PMD_REPORT_master_18073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SDET_CODE\PMD_REPORT_master_180730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workspace\share_doc\CodeReview\CodeReiview_&#48516;&#49437;&#51088;&#4730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414848"/>
        <c:axId val="219654016"/>
      </c:lineChart>
      <c:dateAx>
        <c:axId val="1964148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19654016"/>
        <c:crosses val="autoZero"/>
        <c:auto val="0"/>
        <c:lblOffset val="100"/>
        <c:baseTimeUnit val="days"/>
        <c:majorUnit val="1"/>
        <c:minorUnit val="1"/>
      </c:dateAx>
      <c:valAx>
        <c:axId val="2196540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9641484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2968832"/>
        <c:axId val="223011584"/>
      </c:barChart>
      <c:catAx>
        <c:axId val="22296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3011584"/>
        <c:crosses val="autoZero"/>
        <c:auto val="1"/>
        <c:lblAlgn val="ctr"/>
        <c:lblOffset val="100"/>
        <c:noMultiLvlLbl val="0"/>
      </c:catAx>
      <c:valAx>
        <c:axId val="223011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296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642944"/>
        <c:axId val="222644480"/>
      </c:barChart>
      <c:catAx>
        <c:axId val="222642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2644480"/>
        <c:crosses val="autoZero"/>
        <c:auto val="1"/>
        <c:lblAlgn val="ctr"/>
        <c:lblOffset val="100"/>
        <c:noMultiLvlLbl val="0"/>
      </c:catAx>
      <c:valAx>
        <c:axId val="222644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264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2732672"/>
        <c:axId val="222734208"/>
      </c:barChart>
      <c:catAx>
        <c:axId val="222732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2734208"/>
        <c:crosses val="autoZero"/>
        <c:auto val="1"/>
        <c:lblAlgn val="ctr"/>
        <c:lblOffset val="100"/>
        <c:noMultiLvlLbl val="0"/>
      </c:catAx>
      <c:valAx>
        <c:axId val="222734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27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690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ts val="2200"/>
              </a:lnSpc>
              <a:buFont typeface="Wingdings" pitchFamily="2" charset="2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1" dirty="0" smtClean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200" b="1" dirty="0" smtClean="0">
                <a:solidFill>
                  <a:srgbClr val="0070C0"/>
                </a:solidFill>
              </a:rPr>
              <a:t>및 </a:t>
            </a:r>
            <a:r>
              <a:rPr kumimoji="1" lang="en-US" altLang="ko-KR" sz="1200" b="1" dirty="0" smtClean="0">
                <a:solidFill>
                  <a:srgbClr val="0070C0"/>
                </a:solidFill>
              </a:rPr>
              <a:t>defect </a:t>
            </a:r>
            <a:r>
              <a:rPr kumimoji="1" lang="ko-KR" altLang="en-US" sz="1200" b="1" dirty="0" smtClean="0">
                <a:solidFill>
                  <a:srgbClr val="0070C0"/>
                </a:solidFill>
              </a:rPr>
              <a:t>기준으로 수정</a:t>
            </a:r>
            <a:endParaRPr kumimoji="1" lang="en-US" altLang="ko-KR" sz="12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smtClean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 smtClean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 smtClean="0">
                <a:solidFill>
                  <a:srgbClr val="FF0000"/>
                </a:solidFill>
              </a:rPr>
              <a:t>effort. </a:t>
            </a:r>
            <a:r>
              <a:rPr kumimoji="1" lang="ko-KR" altLang="en-US" dirty="0" smtClean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</a:rPr>
              <a:t>시나리오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palyer</a:t>
            </a:r>
            <a:r>
              <a:rPr lang="ko-KR" altLang="en-US" smtClean="0">
                <a:solidFill>
                  <a:srgbClr val="002060"/>
                </a:solidFill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</a:rPr>
              <a:t>designer</a:t>
            </a:r>
            <a:r>
              <a:rPr lang="ko-KR" altLang="en-US" smtClean="0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ko-KR" altLang="en-US" dirty="0" smtClean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 smtClean="0">
                <a:solidFill>
                  <a:srgbClr val="002060"/>
                </a:solidFill>
              </a:rPr>
              <a:t>path</a:t>
            </a:r>
            <a:r>
              <a:rPr lang="ko-KR" altLang="en-US" smtClean="0">
                <a:solidFill>
                  <a:srgbClr val="002060"/>
                </a:solidFill>
              </a:rPr>
              <a:t>를 타도록 </a:t>
            </a:r>
            <a:r>
              <a:rPr lang="en-US" altLang="ko-KR" dirty="0" smtClean="0">
                <a:solidFill>
                  <a:srgbClr val="002060"/>
                </a:solidFill>
              </a:rPr>
              <a:t>TC</a:t>
            </a:r>
            <a:r>
              <a:rPr lang="ko-KR" altLang="en-US" smtClean="0">
                <a:solidFill>
                  <a:srgbClr val="002060"/>
                </a:solidFill>
              </a:rPr>
              <a:t>를 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Action/Item : </a:t>
            </a:r>
            <a:r>
              <a:rPr lang="ko-KR" altLang="en-US" smtClean="0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 smtClean="0">
                <a:solidFill>
                  <a:srgbClr val="002060"/>
                </a:solidFill>
              </a:rPr>
              <a:t>test case.</a:t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모든 아이템</a:t>
            </a:r>
            <a:r>
              <a:rPr lang="en-US" altLang="ko-KR" dirty="0" smtClean="0">
                <a:solidFill>
                  <a:srgbClr val="002060"/>
                </a:solidFill>
              </a:rPr>
              <a:t>(29</a:t>
            </a:r>
            <a:r>
              <a:rPr lang="ko-KR" altLang="en-US" smtClean="0">
                <a:solidFill>
                  <a:srgbClr val="002060"/>
                </a:solidFill>
              </a:rPr>
              <a:t>개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r>
              <a:rPr lang="ko-KR" altLang="en-US" smtClean="0">
                <a:solidFill>
                  <a:srgbClr val="002060"/>
                </a:solidFill>
              </a:rPr>
              <a:t>의 </a:t>
            </a:r>
            <a:r>
              <a:rPr lang="en-US" altLang="ko-KR" dirty="0" smtClean="0">
                <a:solidFill>
                  <a:srgbClr val="002060"/>
                </a:solidFill>
              </a:rPr>
              <a:t>action(14)</a:t>
            </a:r>
            <a:r>
              <a:rPr lang="ko-KR" altLang="en-US" smtClean="0">
                <a:solidFill>
                  <a:srgbClr val="002060"/>
                </a:solidFill>
              </a:rPr>
              <a:t>을 실행하고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smtClean="0">
                <a:solidFill>
                  <a:srgbClr val="002060"/>
                </a:solidFill>
              </a:rPr>
              <a:t>추가로 </a:t>
            </a:r>
            <a:r>
              <a:rPr lang="en-US" altLang="ko-KR" dirty="0" smtClean="0">
                <a:solidFill>
                  <a:srgbClr val="002060"/>
                </a:solidFill>
              </a:rPr>
              <a:t>item</a:t>
            </a:r>
            <a:r>
              <a:rPr lang="ko-KR" altLang="en-US" smtClean="0">
                <a:solidFill>
                  <a:srgbClr val="002060"/>
                </a:solidFill>
              </a:rPr>
              <a:t> 없는 </a:t>
            </a:r>
            <a:r>
              <a:rPr lang="en-US" altLang="ko-KR" dirty="0" smtClean="0">
                <a:solidFill>
                  <a:srgbClr val="002060"/>
                </a:solidFill>
              </a:rPr>
              <a:t>action</a:t>
            </a:r>
            <a:r>
              <a:rPr lang="ko-KR" altLang="en-US" smtClean="0">
                <a:solidFill>
                  <a:srgbClr val="002060"/>
                </a:solidFill>
              </a:rPr>
              <a:t>에 대해서도 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en-US" altLang="ko-KR" dirty="0" smtClean="0">
                <a:solidFill>
                  <a:srgbClr val="002060"/>
                </a:solidFill>
              </a:rPr>
              <a:t>test</a:t>
            </a:r>
            <a:r>
              <a:rPr lang="ko-KR" altLang="en-US" smtClean="0">
                <a:solidFill>
                  <a:srgbClr val="002060"/>
                </a:solidFill>
              </a:rPr>
              <a:t>하기 위한 </a:t>
            </a:r>
            <a:r>
              <a:rPr lang="en-US" altLang="ko-KR" dirty="0" err="1" smtClean="0">
                <a:solidFill>
                  <a:srgbClr val="002060"/>
                </a:solidFill>
              </a:rPr>
              <a:t>tc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smtClean="0">
                <a:solidFill>
                  <a:srgbClr val="002060"/>
                </a:solidFill>
              </a:rPr>
              <a:t>생성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Game </a:t>
            </a:r>
            <a:r>
              <a:rPr lang="en-US" altLang="ko-KR" dirty="0" err="1" smtClean="0">
                <a:solidFill>
                  <a:srgbClr val="002060"/>
                </a:solidFill>
              </a:rPr>
              <a:t>Config</a:t>
            </a:r>
            <a:r>
              <a:rPr lang="en-US" altLang="ko-KR" dirty="0" smtClean="0">
                <a:solidFill>
                  <a:srgbClr val="002060"/>
                </a:solidFill>
              </a:rPr>
              <a:t>. : designer</a:t>
            </a:r>
            <a:r>
              <a:rPr lang="ko-KR" altLang="en-US" smtClean="0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r>
              <a:rPr lang="ko-KR" altLang="en-US" smtClean="0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 smtClean="0">
                <a:solidFill>
                  <a:srgbClr val="002060"/>
                </a:solidFill>
              </a:rPr>
              <a:t>valid </a:t>
            </a:r>
            <a:r>
              <a:rPr lang="ko-KR" altLang="en-US" smtClean="0">
                <a:solidFill>
                  <a:srgbClr val="002060"/>
                </a:solidFill>
              </a:rPr>
              <a:t>를 </a:t>
            </a:r>
            <a:r>
              <a:rPr lang="en-US" altLang="ko-KR" dirty="0" smtClean="0">
                <a:solidFill>
                  <a:srgbClr val="002060"/>
                </a:solidFill>
              </a:rPr>
              <a:t>check </a:t>
            </a:r>
            <a:r>
              <a:rPr lang="ko-KR" altLang="en-US" smtClean="0">
                <a:solidFill>
                  <a:srgbClr val="002060"/>
                </a:solidFill>
              </a:rPr>
              <a:t>하는것에 대한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smtClean="0">
                <a:solidFill>
                  <a:srgbClr val="002060"/>
                </a:solidFill>
              </a:rPr>
              <a:t>세부 </a:t>
            </a:r>
            <a:r>
              <a:rPr lang="en-US" altLang="ko-KR" dirty="0" err="1" smtClean="0">
                <a:solidFill>
                  <a:srgbClr val="002060"/>
                </a:solidFill>
              </a:rPr>
              <a:t>TestCase</a:t>
            </a:r>
            <a:r>
              <a:rPr lang="ko-KR" altLang="en-US" smtClean="0">
                <a:solidFill>
                  <a:srgbClr val="002060"/>
                </a:solidFill>
              </a:rPr>
              <a:t>를 분리한것</a:t>
            </a:r>
            <a:r>
              <a:rPr lang="en-US" altLang="ko-KR" dirty="0" smtClean="0">
                <a:solidFill>
                  <a:srgbClr val="002060"/>
                </a:solidFill>
              </a:rPr>
              <a:t>. </a:t>
            </a:r>
            <a:endParaRPr lang="ko-KR" altLang="en-US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1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9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8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7068399" y="2769721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9191079"/>
              </p:ext>
            </p:extLst>
          </p:nvPr>
        </p:nvGraphicFramePr>
        <p:xfrm>
          <a:off x="3798168" y="25649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- 110 (major : 13, minor: 97)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763688" y="1988840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094087"/>
            <a:ext cx="4098724" cy="242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7119018" y="20548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958222" y="1936175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22" y="3822527"/>
            <a:ext cx="3716833" cy="86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21258"/>
            <a:ext cx="849694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–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rate : 100%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Statement Coverage : 90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 Branch coverage : 80%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Unit Test : 332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 6 (critical : 3 , major : 3)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84%, branch coverage : 68%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ts val="24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7092280" y="2334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720255" y="2578014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712977"/>
            <a:ext cx="8496944" cy="538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Affected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 Test Case : GameTest.java - 46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Game, Player, Item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classes)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ts val="23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Mutation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20688"/>
            <a:ext cx="8496944" cy="561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>
              <a:lnSpc>
                <a:spcPts val="3100"/>
              </a:lnSpc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Integrate &amp; Verify new features to make them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working properly.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Pass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31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276370" cy="563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Cycle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 2 members)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ts val="29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99792" y="1405359"/>
            <a:ext cx="0" cy="511998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=""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=""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=""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2120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093156"/>
            <a:ext cx="1435830" cy="47305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=""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720080"/>
          </a:xfrm>
          <a:prstGeom prst="flowChartMagneticDisk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=""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=""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=""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=""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=""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069257" y="4581128"/>
            <a:ext cx="692208" cy="555588"/>
          </a:xfrm>
          <a:prstGeom prst="wave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=""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=""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=""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63812" y="2198505"/>
            <a:ext cx="49275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=""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93888" y="4001250"/>
            <a:ext cx="1984958" cy="9769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=""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97227"/>
            <a:ext cx="31200" cy="19849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=""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97227"/>
            <a:ext cx="546659" cy="98486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00375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01928"/>
            <a:ext cx="869591" cy="495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=""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97152" y="2003098"/>
            <a:ext cx="1008647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=""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95674"/>
            <a:ext cx="10279" cy="22424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=""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97227"/>
            <a:ext cx="546659" cy="40879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=""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=""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=""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>
            <a:off x="3761465" y="4858922"/>
            <a:ext cx="409393" cy="22331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=""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=""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 flipV="1">
            <a:off x="3729747" y="3329684"/>
            <a:ext cx="272187" cy="301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=""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=""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4503" y="3756019"/>
            <a:ext cx="375611" cy="181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0" name="그림 219">
            <a:extLst>
              <a:ext uri="{FF2B5EF4-FFF2-40B4-BE49-F238E27FC236}">
                <a16:creationId xmlns=""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=""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=""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=""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=""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=""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10321" y="2484185"/>
            <a:ext cx="981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>
              <a:lnSpc>
                <a:spcPts val="1800"/>
              </a:lnSpc>
            </a:pP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=""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390687" y="3639117"/>
            <a:ext cx="715100" cy="942011"/>
          </a:xfrm>
          <a:prstGeom prst="rightArrow">
            <a:avLst>
              <a:gd name="adj1" fmla="val 50000"/>
              <a:gd name="adj2" fmla="val 4702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07435" y="2371267"/>
            <a:ext cx="1" cy="673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83671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2702" y="1198740"/>
            <a:ext cx="8687770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 learned about~~~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- Most of techniques are tricky to apply to real world.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I need to analyze my project first and study Test technique deeply.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It was~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was nice to be able to study intensively. </a:t>
            </a:r>
            <a:endParaRPr lang="en-US" altLang="ko-KR" sz="17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I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try to apply various quality techniques appropriately to actual projects.</a:t>
            </a:r>
            <a:endParaRPr lang="en-US" altLang="ko-KR" sz="17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am ~~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00376"/>
            <a:ext cx="3762050" cy="216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7" y="5157192"/>
            <a:ext cx="7308304" cy="102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0"/>
          <a:stretch/>
        </p:blipFill>
        <p:spPr bwMode="auto">
          <a:xfrm>
            <a:off x="6935896" y="1745662"/>
            <a:ext cx="174056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5"/>
          <a:stretch/>
        </p:blipFill>
        <p:spPr bwMode="auto">
          <a:xfrm>
            <a:off x="6965329" y="3692252"/>
            <a:ext cx="171112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9" y="1384201"/>
            <a:ext cx="4997063" cy="36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3711"/>
            <a:ext cx="16287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2" y="3620244"/>
            <a:ext cx="1619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2776"/>
            <a:ext cx="7656106" cy="3274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Jinhyeok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Mentoring Meeting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17858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29537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Making Bug-free Game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experience in this project to LG project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Line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90%, 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Branch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Mutation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Pass Rate : 100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92696"/>
            <a:ext cx="8496944" cy="533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Unclear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made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source modification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Modify and add requirements to clarify.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proficiency of Java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language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among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job by individual skill level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</a:rPr>
              <a:t>Lack of time</a:t>
            </a:r>
            <a:r>
              <a:rPr lang="en-US" altLang="ko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new features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members into developers and testers based on their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specialty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 of LG internal development Tool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external JIRA tools that team members feel familiar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- Many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unintended errors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occurred during the integration of new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Simultaneously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execute integration test and system test.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Risk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fforts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Results - Defect Categorization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54024"/>
              </p:ext>
            </p:extLst>
          </p:nvPr>
        </p:nvGraphicFramePr>
        <p:xfrm>
          <a:off x="755576" y="1266794"/>
          <a:ext cx="6334416" cy="201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0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20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80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 Types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Conflict to requirements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unstable issue. (can't proceed game)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27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Maintainability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Structural Odd Code (no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consistency with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code)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Maintainability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Reliability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Memory handling issue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Functionality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Strange functional Operation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2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</a:t>
                      </a:r>
                      <a:r>
                        <a:rPr lang="en-US" sz="13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 except Critical, Major defect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274446"/>
              </p:ext>
            </p:extLst>
          </p:nvPr>
        </p:nvGraphicFramePr>
        <p:xfrm>
          <a:off x="718992" y="3429000"/>
          <a:ext cx="6371000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3446</TotalTime>
  <Words>1808</Words>
  <Application>Microsoft Office PowerPoint</Application>
  <PresentationFormat>화면 슬라이드 쇼(4:3)</PresentationFormat>
  <Paragraphs>444</Paragraphs>
  <Slides>28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198</cp:revision>
  <dcterms:created xsi:type="dcterms:W3CDTF">2018-07-20T19:33:24Z</dcterms:created>
  <dcterms:modified xsi:type="dcterms:W3CDTF">2018-08-02T05:01:45Z</dcterms:modified>
</cp:coreProperties>
</file>